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6" r:id="rId4"/>
    <p:sldId id="267" r:id="rId5"/>
    <p:sldId id="263" r:id="rId6"/>
    <p:sldId id="265" r:id="rId7"/>
    <p:sldId id="264" r:id="rId8"/>
    <p:sldId id="268" r:id="rId9"/>
    <p:sldId id="262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B5A7D59-C643-40E3-ADED-F0C3D55D274C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455E275-9EF3-4B46-98B5-5A212F02B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37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0A3D71-FB27-42F8-9FD3-6D16AC5DFE08}" type="slidenum">
              <a:rPr 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B2805B-102A-4CD9-ABCD-BEE0C4F7D243}" type="slidenum">
              <a:rPr 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E3DC58-7071-49D3-B2D1-46F59820DAC3}" type="slidenum">
              <a:rPr 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75A6FE-55E4-4826-8F1F-C72F8C4A07C7}" type="slidenum">
              <a:rPr 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E1E39B-52CD-4F88-BF26-8B79B7694571}" type="slidenum">
              <a:rPr 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9F4813-8C9E-46D7-9477-9649D9C3D7DA}" type="slidenum">
              <a:rPr 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3BCA3D-04C7-4438-8755-E39305E931FF}" type="slidenum">
              <a:rPr 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2456DD-314D-45FA-8D9D-F9BC69C6EC90}" type="datetimeFigureOut">
              <a:rPr/>
              <a:pPr>
                <a:defRPr/>
              </a:pPr>
              <a:t>2/28/2012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C43F43C-337F-4E48-BC4D-C82FC4F06AF8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05744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87BD3-CE47-410B-B30E-FA0680DCC342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5819D-891D-4EF1-B2C6-0BD1AD5BE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6ACE4A-CDAC-42C6-983E-540926888478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897CF21-69D6-4A04-975A-A242FAB55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78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F8490-6F59-40E4-9167-EE25E6F29989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8AF88-0026-4B08-90BC-65D9601D1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7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3FCEEBC-B21F-455C-ACB7-779A40520B68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B0CD0E-87F0-41AF-88EF-ACB92A436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633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48E82-A7F4-4F51-8B7E-3685E172FA98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B8429-E25B-42BD-B0A1-6AE3E198E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56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D9310-727D-4260-AD0F-FCD318D5495F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A2125-7076-4F7B-B156-F6454291F1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5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8DAA4-8168-4171-977C-85C65386A079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5B93B-81E1-4B2A-B910-4E6711685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88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D48CE-3179-4CF7-A174-AA04056B200F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968E7-4AF6-4ED9-BE63-1597FED04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28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BC9BE-C25F-499E-9585-E51127ABDB5A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07DC1-9661-4C22-A1A8-A623528B4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62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C839A9-CAAA-4A0C-856A-2DD3A9D8B3B6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A23D5D-60BA-4DAB-BCF5-0C5192725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320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2DD4490-E01E-4508-A3D9-66DF4195F36E}" type="datetimeFigureOut">
              <a:rPr lang="en-US"/>
              <a:pPr>
                <a:defRPr/>
              </a:pPr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AE64E1A-5E50-44DF-8755-37D08F836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1" r:id="rId2"/>
    <p:sldLayoutId id="2147483729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30" r:id="rId9"/>
    <p:sldLayoutId id="2147483727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Narrative structure: fiction</a:t>
            </a:r>
            <a:endParaRPr lang="en-US" dirty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r>
              <a:rPr lang="en-US" dirty="0" err="1" smtClean="0"/>
              <a:t>Eng</a:t>
            </a:r>
            <a:r>
              <a:rPr lang="en-US" dirty="0" smtClean="0"/>
              <a:t> 201 </a:t>
            </a:r>
            <a:r>
              <a:rPr lang="en-US" dirty="0" smtClean="0"/>
              <a:t>INTRO TO LITERATURE</a:t>
            </a:r>
          </a:p>
          <a:p>
            <a:pPr eaLnBrk="1" hangingPunct="1"/>
            <a:r>
              <a:rPr lang="en-US" dirty="0" smtClean="0"/>
              <a:t>Prof. Everson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457200" y="381000"/>
            <a:ext cx="6934200" cy="640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b="1">
              <a:latin typeface="Trebuchet MS" pitchFamily="34" charset="0"/>
            </a:endParaRP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Some stories that are </a:t>
            </a:r>
            <a:r>
              <a:rPr lang="en-US" sz="2800" b="1">
                <a:latin typeface="Trebuchet MS" pitchFamily="34" charset="0"/>
              </a:rPr>
              <a:t>chronological order </a:t>
            </a:r>
            <a:r>
              <a:rPr lang="en-US" sz="2800">
                <a:latin typeface="Trebuchet MS" pitchFamily="34" charset="0"/>
              </a:rPr>
              <a:t>may also contains </a:t>
            </a:r>
            <a:r>
              <a:rPr lang="en-US" sz="2800" u="sng">
                <a:latin typeface="Trebuchet MS" pitchFamily="34" charset="0"/>
              </a:rPr>
              <a:t>hints</a:t>
            </a:r>
            <a:r>
              <a:rPr lang="en-US" sz="2800">
                <a:latin typeface="Trebuchet MS" pitchFamily="34" charset="0"/>
              </a:rPr>
              <a:t> or </a:t>
            </a:r>
            <a:r>
              <a:rPr lang="en-US" sz="2800" u="sng">
                <a:latin typeface="Trebuchet MS" pitchFamily="34" charset="0"/>
              </a:rPr>
              <a:t>clues</a:t>
            </a:r>
            <a:r>
              <a:rPr lang="en-US" sz="2800">
                <a:latin typeface="Trebuchet MS" pitchFamily="34" charset="0"/>
              </a:rPr>
              <a:t> about what will happen later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 u="sng">
                <a:latin typeface="Trebuchet MS" pitchFamily="34" charset="0"/>
              </a:rPr>
              <a:t>foreshadowing:</a:t>
            </a:r>
            <a:r>
              <a:rPr lang="en-US" sz="2800">
                <a:latin typeface="Trebuchet MS" pitchFamily="34" charset="0"/>
              </a:rPr>
              <a:t>  uses action or mood to prepare the reader for something that will happen later in the work – many stories prepare readers or listeners for a death or something tragic or horrific; 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Sometimes the foreshadow is subtle and easily missed; other writers use the element of surprise by misleading readers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152400"/>
            <a:ext cx="7242048" cy="77724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 kern="1200" cap="all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9pPr>
            <a:extLst/>
          </a:lstStyle>
          <a:p>
            <a:pPr eaLnBrk="1" hangingPunct="1">
              <a:defRPr/>
            </a:pPr>
            <a:r>
              <a:rPr lang="en-US" dirty="0" smtClean="0"/>
              <a:t>Narrative sequence: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457200" y="381000"/>
            <a:ext cx="6934200" cy="640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b="1">
              <a:latin typeface="Trebuchet MS" pitchFamily="34" charset="0"/>
            </a:endParaRPr>
          </a:p>
          <a:p>
            <a:endParaRPr lang="en-US" sz="2800">
              <a:latin typeface="Trebuchet MS" pitchFamily="34" charset="0"/>
            </a:endParaRPr>
          </a:p>
          <a:p>
            <a:endParaRPr lang="en-US" sz="2800">
              <a:latin typeface="Trebuchet MS" pitchFamily="34" charset="0"/>
            </a:endParaRPr>
          </a:p>
          <a:p>
            <a:endParaRPr lang="en-US" sz="2800" u="sng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The highest point of action; the point of no return.  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In traditional tales it is the final moment of confrontation or struggle.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Answers: what happens to the protagonist (win or lose?)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Sometimes stories end just at or after the climax.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Falling action, resolution or denouement</a:t>
            </a:r>
            <a:endParaRPr lang="en-US" dirty="0"/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457200" y="381000"/>
            <a:ext cx="6934200" cy="554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b="1">
              <a:latin typeface="Trebuchet MS" pitchFamily="34" charset="0"/>
            </a:endParaRPr>
          </a:p>
          <a:p>
            <a:endParaRPr lang="en-US" sz="2800">
              <a:latin typeface="Trebuchet MS" pitchFamily="34" charset="0"/>
            </a:endParaRPr>
          </a:p>
          <a:p>
            <a:endParaRPr lang="en-US" sz="2800">
              <a:latin typeface="Trebuchet MS" pitchFamily="34" charset="0"/>
            </a:endParaRPr>
          </a:p>
          <a:p>
            <a:endParaRPr lang="en-US" sz="2800" u="sng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All the loose ends are wrapped up.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Explains the consequences of the climax.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Answers the question: what finally happened to the protagonist?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Sometimes – there is not resolution, or minimal wrapping up.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Narrative vs. plot*</a:t>
            </a:r>
            <a:endParaRPr lang="en-US" dirty="0"/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228600" y="914400"/>
            <a:ext cx="74676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sz="2800" b="1">
              <a:latin typeface="Trebuchet MS" pitchFamily="34" charset="0"/>
            </a:endParaRPr>
          </a:p>
          <a:p>
            <a:pPr eaLnBrk="1" hangingPunct="1"/>
            <a:r>
              <a:rPr lang="en-US" sz="2800" b="1">
                <a:latin typeface="Trebuchet MS" pitchFamily="34" charset="0"/>
              </a:rPr>
              <a:t>Narrative – is what happens</a:t>
            </a:r>
          </a:p>
          <a:p>
            <a:pPr eaLnBrk="1" hangingPunct="1"/>
            <a:r>
              <a:rPr lang="en-US" sz="2800" b="1">
                <a:latin typeface="Trebuchet MS" pitchFamily="34" charset="0"/>
              </a:rPr>
              <a:t>Plot: the relation of those events to each        </a:t>
            </a:r>
          </a:p>
          <a:p>
            <a:pPr eaLnBrk="1" hangingPunct="1"/>
            <a:r>
              <a:rPr lang="en-US" sz="2800" b="1">
                <a:latin typeface="Trebuchet MS" pitchFamily="34" charset="0"/>
              </a:rPr>
              <a:t>         other and the characters</a:t>
            </a:r>
          </a:p>
          <a:p>
            <a:pPr eaLnBrk="1" hangingPunct="1"/>
            <a:endParaRPr lang="en-US" sz="2800"/>
          </a:p>
          <a:p>
            <a:pPr eaLnBrk="1" hangingPunct="1"/>
            <a:r>
              <a:rPr lang="en-US" sz="2800" b="1"/>
              <a:t>E. M. Forster</a:t>
            </a:r>
            <a:r>
              <a:rPr lang="en-US" sz="2800"/>
              <a:t> formulated the difference most memorably. He observed that if we write “The king died, and the queen died,” we have a </a:t>
            </a:r>
            <a:r>
              <a:rPr lang="en-US" sz="2800" b="1"/>
              <a:t>narrative</a:t>
            </a:r>
            <a:r>
              <a:rPr lang="en-US" sz="2800"/>
              <a:t>, but if we write, instead, “The king died, and the queen died of grief,” then we have a </a:t>
            </a:r>
            <a:r>
              <a:rPr lang="en-US" sz="2800" b="1"/>
              <a:t>plot</a:t>
            </a:r>
            <a:r>
              <a:rPr lang="en-US" sz="2800"/>
              <a:t>. </a:t>
            </a:r>
          </a:p>
          <a:p>
            <a:pPr algn="r" eaLnBrk="1" hangingPunct="1"/>
            <a:r>
              <a:rPr lang="en-US" sz="2800" b="1" i="1"/>
              <a:t>Aspects of the Novel</a:t>
            </a:r>
            <a:r>
              <a:rPr lang="en-US" sz="2800" b="1"/>
              <a:t>, 1927</a:t>
            </a:r>
            <a:endParaRPr lang="en-US" sz="2800" b="1">
              <a:latin typeface="Trebuchet MS" pitchFamily="34" charset="0"/>
            </a:endParaRPr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228600" y="6176963"/>
            <a:ext cx="7924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* Adapted from: “Plot” by Robert Montenegro at http://litera1no4.tripod.com/plot_frame.html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42048" cy="85344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plotting: literary design</a:t>
            </a:r>
            <a:endParaRPr lang="en-US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28600" y="1219200"/>
            <a:ext cx="74676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>
              <a:defRPr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Plot </a:t>
            </a:r>
            <a:r>
              <a:rPr lang="en-US" sz="2800" dirty="0" smtClean="0"/>
              <a:t>establishes </a:t>
            </a:r>
            <a:r>
              <a:rPr lang="en-US" sz="2800" dirty="0"/>
              <a:t>a link of cause between </a:t>
            </a:r>
            <a:r>
              <a:rPr lang="en-US" sz="2800" dirty="0" smtClean="0"/>
              <a:t>events</a:t>
            </a:r>
            <a:r>
              <a:rPr lang="en-US" sz="2800" dirty="0"/>
              <a:t>. </a:t>
            </a:r>
            <a:r>
              <a:rPr lang="en-US" sz="2800" dirty="0" smtClean="0"/>
              <a:t> And </a:t>
            </a:r>
            <a:r>
              <a:rPr lang="en-US" sz="2800" dirty="0"/>
              <a:t>this, the making of connections, or designs, is the essence of storytelling. </a:t>
            </a:r>
            <a:endParaRPr lang="en-US" sz="2800" dirty="0" smtClean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 smtClean="0"/>
              <a:t>Narrative </a:t>
            </a:r>
            <a:r>
              <a:rPr lang="en-US" sz="2800" dirty="0"/>
              <a:t>is simply a record of what happened. For narrative to become a plot </a:t>
            </a:r>
            <a:r>
              <a:rPr lang="en-US" sz="2800" dirty="0" smtClean="0"/>
              <a:t>it must </a:t>
            </a:r>
            <a:r>
              <a:rPr lang="en-US" sz="2800" u="sng" dirty="0"/>
              <a:t>reveal its meaning </a:t>
            </a:r>
            <a:r>
              <a:rPr lang="en-US" sz="2800" dirty="0"/>
              <a:t>in human terms. </a:t>
            </a:r>
            <a:endParaRPr lang="en-US" sz="2800" dirty="0" smtClean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 smtClean="0"/>
              <a:t>Events </a:t>
            </a:r>
            <a:r>
              <a:rPr lang="en-US" sz="2800" dirty="0"/>
              <a:t>only become interesting, which is to say </a:t>
            </a:r>
            <a:r>
              <a:rPr lang="en-US" sz="2800" u="sng" dirty="0"/>
              <a:t>relevant</a:t>
            </a:r>
            <a:r>
              <a:rPr lang="en-US" sz="2800" dirty="0"/>
              <a:t> to our understanding of life, when we see their effect upon people, or, in the case of fiction, upon characters. </a:t>
            </a:r>
            <a:endParaRPr lang="en-US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242048" cy="77724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Loose vs. tight Plot</a:t>
            </a:r>
            <a:endParaRPr lang="en-US" dirty="0"/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211138" y="990600"/>
            <a:ext cx="7467600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>
                <a:latin typeface="Trebuchet MS" pitchFamily="34" charset="0"/>
              </a:rPr>
              <a:t>Loose plot:</a:t>
            </a:r>
            <a:r>
              <a:rPr lang="en-US" sz="2800">
                <a:latin typeface="Trebuchet MS" pitchFamily="34" charset="0"/>
              </a:rPr>
              <a:t> The writer of fiction may not explain the connections between events and characters.  Sometimes the reader must </a:t>
            </a:r>
            <a:r>
              <a:rPr lang="en-US" sz="2800" u="sng">
                <a:latin typeface="Trebuchet MS" pitchFamily="34" charset="0"/>
              </a:rPr>
              <a:t>infer</a:t>
            </a:r>
            <a:r>
              <a:rPr lang="en-US" sz="2800">
                <a:latin typeface="Trebuchet MS" pitchFamily="34" charset="0"/>
              </a:rPr>
              <a:t> what that connection is: the reader must “figure it out.”  Some writers want the readers to work at it – where the reader has to assemble the plot him or herself.  </a:t>
            </a:r>
          </a:p>
          <a:p>
            <a:pPr eaLnBrk="1" hangingPunct="1"/>
            <a:endParaRPr lang="en-US" sz="2800">
              <a:latin typeface="Trebuchet MS" pitchFamily="34" charset="0"/>
            </a:endParaRPr>
          </a:p>
          <a:p>
            <a:pPr eaLnBrk="1" hangingPunct="1"/>
            <a:r>
              <a:rPr lang="en-US" sz="2800">
                <a:latin typeface="Trebuchet MS" pitchFamily="34" charset="0"/>
              </a:rPr>
              <a:t>Tight plot: traditional stories are usually easy to follow the events – they have a very tight plot line with no gaps so a reader or listener does not need to guess the connections between events.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152400" y="914400"/>
            <a:ext cx="7812088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latin typeface="Trebuchet MS" pitchFamily="34" charset="0"/>
              </a:rPr>
              <a:t>T</a:t>
            </a:r>
            <a:r>
              <a:rPr lang="en-US" sz="2800">
                <a:latin typeface="Trebuchet MS" pitchFamily="34" charset="0"/>
              </a:rPr>
              <a:t>he plot, or </a:t>
            </a:r>
            <a:r>
              <a:rPr lang="en-US" sz="2800" u="sng">
                <a:latin typeface="Trebuchet MS" pitchFamily="34" charset="0"/>
              </a:rPr>
              <a:t>storyline</a:t>
            </a:r>
            <a:r>
              <a:rPr lang="en-US" sz="2800">
                <a:latin typeface="Trebuchet MS" pitchFamily="34" charset="0"/>
              </a:rPr>
              <a:t>  usually involves conflict and follows a particular pattern: </a:t>
            </a:r>
          </a:p>
          <a:p>
            <a:endParaRPr lang="en-US" sz="2800" i="1">
              <a:latin typeface="Trebuchet MS" pitchFamily="34" charset="0"/>
            </a:endParaRPr>
          </a:p>
          <a:p>
            <a:r>
              <a:rPr lang="en-US" sz="2800" i="1">
                <a:latin typeface="Trebuchet MS" pitchFamily="34" charset="0"/>
              </a:rPr>
              <a:t>Exposition:</a:t>
            </a:r>
            <a:r>
              <a:rPr lang="en-US" sz="2800">
                <a:latin typeface="Trebuchet MS" pitchFamily="34" charset="0"/>
              </a:rPr>
              <a:t> where action or conflict begins</a:t>
            </a:r>
          </a:p>
          <a:p>
            <a:endParaRPr lang="en-US" sz="2800" i="1">
              <a:latin typeface="Trebuchet MS" pitchFamily="34" charset="0"/>
            </a:endParaRPr>
          </a:p>
          <a:p>
            <a:r>
              <a:rPr lang="en-US" sz="2800" i="1">
                <a:latin typeface="Trebuchet MS" pitchFamily="34" charset="0"/>
              </a:rPr>
              <a:t>Rising action: </a:t>
            </a:r>
            <a:r>
              <a:rPr lang="en-US" sz="2800">
                <a:latin typeface="Trebuchet MS" pitchFamily="34" charset="0"/>
              </a:rPr>
              <a:t>events that develop the conflict </a:t>
            </a:r>
          </a:p>
          <a:p>
            <a:endParaRPr lang="en-US" sz="2800" i="1">
              <a:latin typeface="Trebuchet MS" pitchFamily="34" charset="0"/>
            </a:endParaRPr>
          </a:p>
          <a:p>
            <a:r>
              <a:rPr lang="en-US" sz="2800" i="1">
                <a:latin typeface="Trebuchet MS" pitchFamily="34" charset="0"/>
              </a:rPr>
              <a:t>Climax</a:t>
            </a:r>
            <a:r>
              <a:rPr lang="en-US" sz="2800">
                <a:latin typeface="Trebuchet MS" pitchFamily="34" charset="0"/>
              </a:rPr>
              <a:t>: point of greatest emotional tension </a:t>
            </a:r>
          </a:p>
          <a:p>
            <a:endParaRPr lang="en-US" sz="2800" i="1">
              <a:latin typeface="Trebuchet MS" pitchFamily="34" charset="0"/>
            </a:endParaRPr>
          </a:p>
          <a:p>
            <a:r>
              <a:rPr lang="en-US" sz="2800" i="1">
                <a:latin typeface="Trebuchet MS" pitchFamily="34" charset="0"/>
              </a:rPr>
              <a:t>Resolution</a:t>
            </a:r>
            <a:r>
              <a:rPr lang="en-US" sz="2800">
                <a:latin typeface="Trebuchet MS" pitchFamily="34" charset="0"/>
              </a:rPr>
              <a:t> or </a:t>
            </a:r>
            <a:r>
              <a:rPr lang="en-US" sz="2800" i="1">
                <a:latin typeface="Trebuchet MS" pitchFamily="34" charset="0"/>
              </a:rPr>
              <a:t>denouement</a:t>
            </a:r>
            <a:r>
              <a:rPr lang="en-US" sz="2800">
                <a:latin typeface="Trebuchet MS" pitchFamily="34" charset="0"/>
              </a:rPr>
              <a:t>: where loose ends are wrapped up.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!!Some works do not follow this pattern!!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35935" y="228600"/>
            <a:ext cx="7529096" cy="70104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 kern="1200" cap="all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9pPr>
            <a:extLst/>
          </a:lstStyle>
          <a:p>
            <a:pPr eaLnBrk="1" hangingPunct="1">
              <a:defRPr/>
            </a:pPr>
            <a:r>
              <a:rPr lang="en-US" dirty="0" smtClean="0"/>
              <a:t>narrative  structure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529096" cy="70104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Classic narrative  structure</a:t>
            </a:r>
            <a:endParaRPr lang="en-US" dirty="0"/>
          </a:p>
        </p:txBody>
      </p:sp>
      <p:pic>
        <p:nvPicPr>
          <p:cNvPr id="1126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43050"/>
            <a:ext cx="7910513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3"/>
          <p:cNvSpPr txBox="1">
            <a:spLocks noChangeArrowheads="1"/>
          </p:cNvSpPr>
          <p:nvPr/>
        </p:nvSpPr>
        <p:spPr bwMode="auto">
          <a:xfrm rot="-1203875">
            <a:off x="2239963" y="2222500"/>
            <a:ext cx="2097087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rising action</a:t>
            </a:r>
          </a:p>
        </p:txBody>
      </p:sp>
      <p:sp>
        <p:nvSpPr>
          <p:cNvPr id="6" name="Oval 5"/>
          <p:cNvSpPr/>
          <p:nvPr/>
        </p:nvSpPr>
        <p:spPr>
          <a:xfrm>
            <a:off x="76200" y="4953000"/>
            <a:ext cx="4572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85800" y="4419600"/>
            <a:ext cx="13716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410200" y="1905000"/>
            <a:ext cx="13716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705600" y="3581400"/>
            <a:ext cx="13716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273" name="TextBox 9"/>
          <p:cNvSpPr txBox="1">
            <a:spLocks noChangeArrowheads="1"/>
          </p:cNvSpPr>
          <p:nvPr/>
        </p:nvSpPr>
        <p:spPr bwMode="auto">
          <a:xfrm>
            <a:off x="0" y="5619750"/>
            <a:ext cx="2286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/>
              <a:t>rising action</a:t>
            </a:r>
          </a:p>
        </p:txBody>
      </p:sp>
      <p:sp>
        <p:nvSpPr>
          <p:cNvPr id="11274" name="TextBox 4"/>
          <p:cNvSpPr txBox="1">
            <a:spLocks noChangeArrowheads="1"/>
          </p:cNvSpPr>
          <p:nvPr/>
        </p:nvSpPr>
        <p:spPr bwMode="auto">
          <a:xfrm>
            <a:off x="609600" y="4362450"/>
            <a:ext cx="16002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/>
              <a:t>exposition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05200" y="1543050"/>
            <a:ext cx="1219200" cy="361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76" name="TextBox 11"/>
          <p:cNvSpPr txBox="1">
            <a:spLocks noChangeArrowheads="1"/>
          </p:cNvSpPr>
          <p:nvPr/>
        </p:nvSpPr>
        <p:spPr bwMode="auto">
          <a:xfrm>
            <a:off x="5483225" y="1885950"/>
            <a:ext cx="175577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/>
              <a:t>climax</a:t>
            </a:r>
          </a:p>
        </p:txBody>
      </p:sp>
      <p:sp>
        <p:nvSpPr>
          <p:cNvPr id="11277" name="TextBox 12"/>
          <p:cNvSpPr txBox="1">
            <a:spLocks noChangeArrowheads="1"/>
          </p:cNvSpPr>
          <p:nvPr/>
        </p:nvSpPr>
        <p:spPr bwMode="auto">
          <a:xfrm rot="3173118">
            <a:off x="6361112" y="3079751"/>
            <a:ext cx="175577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/>
              <a:t>falling action</a:t>
            </a:r>
          </a:p>
        </p:txBody>
      </p:sp>
      <p:sp>
        <p:nvSpPr>
          <p:cNvPr id="11278" name="TextBox 13"/>
          <p:cNvSpPr txBox="1">
            <a:spLocks noChangeArrowheads="1"/>
          </p:cNvSpPr>
          <p:nvPr/>
        </p:nvSpPr>
        <p:spPr bwMode="auto">
          <a:xfrm>
            <a:off x="7010400" y="4514850"/>
            <a:ext cx="1905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/>
              <a:t>denouement</a:t>
            </a:r>
          </a:p>
        </p:txBody>
      </p:sp>
      <p:sp>
        <p:nvSpPr>
          <p:cNvPr id="11279" name="TextBox 14"/>
          <p:cNvSpPr txBox="1">
            <a:spLocks noChangeArrowheads="1"/>
          </p:cNvSpPr>
          <p:nvPr/>
        </p:nvSpPr>
        <p:spPr bwMode="auto">
          <a:xfrm>
            <a:off x="1530350" y="1001713"/>
            <a:ext cx="5229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/>
              <a:t>Modified Freytag’s Pyramid </a:t>
            </a:r>
          </a:p>
          <a:p>
            <a:pPr algn="ctr" eaLnBrk="1" hangingPunct="1"/>
            <a:r>
              <a:rPr lang="en-US" sz="2000"/>
              <a:t>(Gustav Freytag, </a:t>
            </a:r>
            <a:r>
              <a:rPr lang="en-US" sz="2000" i="1"/>
              <a:t>Dramatic Technique, </a:t>
            </a:r>
            <a:r>
              <a:rPr lang="en-US" sz="2000"/>
              <a:t>1863)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153988" y="762000"/>
            <a:ext cx="7847012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 u="sng">
                <a:latin typeface="Trebuchet MS" pitchFamily="34" charset="0"/>
              </a:rPr>
              <a:t>main character</a:t>
            </a:r>
            <a:r>
              <a:rPr lang="en-US" sz="2800" b="1">
                <a:latin typeface="Trebuchet MS" pitchFamily="34" charset="0"/>
              </a:rPr>
              <a:t> or </a:t>
            </a:r>
            <a:r>
              <a:rPr lang="en-US" sz="2800" b="1" u="sng">
                <a:latin typeface="Trebuchet MS" pitchFamily="34" charset="0"/>
              </a:rPr>
              <a:t>protagonist</a:t>
            </a:r>
            <a:r>
              <a:rPr lang="en-US" sz="2800" b="1">
                <a:latin typeface="Trebuchet MS" pitchFamily="34" charset="0"/>
              </a:rPr>
              <a:t>: </a:t>
            </a:r>
            <a:r>
              <a:rPr lang="en-US" sz="2800">
                <a:latin typeface="Trebuchet MS" pitchFamily="34" charset="0"/>
              </a:rPr>
              <a:t>who the story is about is introduced – sometimes the antagonist as well</a:t>
            </a:r>
            <a:endParaRPr lang="en-US" sz="2800" b="1">
              <a:latin typeface="Trebuchet MS" pitchFamily="34" charset="0"/>
            </a:endParaRPr>
          </a:p>
          <a:p>
            <a:endParaRPr lang="en-US" sz="2800" b="1">
              <a:latin typeface="Trebuchet MS" pitchFamily="34" charset="0"/>
            </a:endParaRPr>
          </a:p>
          <a:p>
            <a:r>
              <a:rPr lang="en-US" sz="2800" b="1" u="sng">
                <a:latin typeface="Trebuchet MS" pitchFamily="34" charset="0"/>
              </a:rPr>
              <a:t>setting</a:t>
            </a:r>
            <a:r>
              <a:rPr lang="en-US" sz="2800" b="1">
                <a:latin typeface="Trebuchet MS" pitchFamily="34" charset="0"/>
              </a:rPr>
              <a:t>:  </a:t>
            </a:r>
            <a:r>
              <a:rPr lang="en-US" sz="2800">
                <a:latin typeface="Trebuchet MS" pitchFamily="34" charset="0"/>
              </a:rPr>
              <a:t>where the action takes place as well as the time period.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 b="1" u="sng">
                <a:latin typeface="Trebuchet MS" pitchFamily="34" charset="0"/>
              </a:rPr>
              <a:t>conflict</a:t>
            </a:r>
            <a:r>
              <a:rPr lang="en-US" sz="2800" b="1">
                <a:latin typeface="Trebuchet MS" pitchFamily="34" charset="0"/>
              </a:rPr>
              <a:t>, tension or problem</a:t>
            </a:r>
            <a:r>
              <a:rPr lang="en-US" sz="2800">
                <a:latin typeface="Trebuchet MS" pitchFamily="34" charset="0"/>
              </a:rPr>
              <a:t>: the struggle within the story begins or is introduced.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152400"/>
            <a:ext cx="7242048" cy="77724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 kern="1200" cap="all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9pPr>
            <a:extLst/>
          </a:lstStyle>
          <a:p>
            <a:pPr eaLnBrk="1" hangingPunct="1">
              <a:defRPr/>
            </a:pPr>
            <a:r>
              <a:rPr lang="en-US" dirty="0" smtClean="0"/>
              <a:t>Exposition: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153988" y="762000"/>
            <a:ext cx="8228012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 u="sng">
                <a:latin typeface="Trebuchet MS" pitchFamily="34" charset="0"/>
              </a:rPr>
              <a:t>conflict</a:t>
            </a:r>
            <a:r>
              <a:rPr lang="en-US" sz="2800" b="1">
                <a:latin typeface="Trebuchet MS" pitchFamily="34" charset="0"/>
              </a:rPr>
              <a:t>, tension or problem</a:t>
            </a:r>
            <a:r>
              <a:rPr lang="en-US" sz="2800">
                <a:latin typeface="Trebuchet MS" pitchFamily="34" charset="0"/>
              </a:rPr>
              <a:t>: is developed through crises or confrontations.  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Character may be struggling against self, 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Character against another character (</a:t>
            </a:r>
            <a:r>
              <a:rPr lang="en-US" sz="2800" b="1">
                <a:latin typeface="Trebuchet MS" pitchFamily="34" charset="0"/>
              </a:rPr>
              <a:t>antagonist</a:t>
            </a:r>
            <a:r>
              <a:rPr lang="en-US" sz="2800">
                <a:latin typeface="Trebuchet MS" pitchFamily="34" charset="0"/>
              </a:rPr>
              <a:t>)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Character against society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Character against nature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Character against God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Without a conflict, there is no story.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152400"/>
            <a:ext cx="7242048" cy="77724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 kern="1200" cap="all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9pPr>
            <a:extLst/>
          </a:lstStyle>
          <a:p>
            <a:pPr eaLnBrk="1" hangingPunct="1">
              <a:defRPr/>
            </a:pPr>
            <a:r>
              <a:rPr lang="en-US" dirty="0" smtClean="0"/>
              <a:t>Rising action: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228600" y="381000"/>
            <a:ext cx="7924800" cy="640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b="1">
              <a:latin typeface="Trebuchet MS" pitchFamily="34" charset="0"/>
            </a:endParaRP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>
                <a:latin typeface="Trebuchet MS" pitchFamily="34" charset="0"/>
              </a:rPr>
              <a:t>Some stories told in </a:t>
            </a:r>
            <a:r>
              <a:rPr lang="en-US" sz="2800" b="1" u="sng">
                <a:latin typeface="Trebuchet MS" pitchFamily="34" charset="0"/>
              </a:rPr>
              <a:t>chronological order </a:t>
            </a:r>
            <a:r>
              <a:rPr lang="en-US" sz="2800">
                <a:latin typeface="Trebuchet MS" pitchFamily="34" charset="0"/>
              </a:rPr>
              <a:t>(time order), others may switch back and forward in time. When a story starts  in the middle of an action it is called </a:t>
            </a:r>
            <a:r>
              <a:rPr lang="en-US" sz="2800" i="1">
                <a:latin typeface="Trebuchet MS" pitchFamily="34" charset="0"/>
              </a:rPr>
              <a:t>in medias res.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 u="sng">
                <a:latin typeface="Trebuchet MS" pitchFamily="34" charset="0"/>
              </a:rPr>
              <a:t>flashback</a:t>
            </a:r>
            <a:r>
              <a:rPr lang="en-US" sz="2800">
                <a:latin typeface="Trebuchet MS" pitchFamily="34" charset="0"/>
              </a:rPr>
              <a:t>:  events that happened earlier than when the story begins</a:t>
            </a:r>
          </a:p>
          <a:p>
            <a:endParaRPr lang="en-US" sz="2800">
              <a:latin typeface="Trebuchet MS" pitchFamily="34" charset="0"/>
            </a:endParaRPr>
          </a:p>
          <a:p>
            <a:r>
              <a:rPr lang="en-US" sz="2800" u="sng">
                <a:latin typeface="Trebuchet MS" pitchFamily="34" charset="0"/>
              </a:rPr>
              <a:t>flashforward</a:t>
            </a:r>
            <a:r>
              <a:rPr lang="en-US" sz="2800">
                <a:latin typeface="Trebuchet MS" pitchFamily="34" charset="0"/>
              </a:rPr>
              <a:t>: events that happen much later than the main time frame; often used at end of traditional story to explain what happens to the characters</a:t>
            </a:r>
          </a:p>
          <a:p>
            <a:endParaRPr lang="en-US" sz="2800">
              <a:latin typeface="Trebuchet MS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152400"/>
            <a:ext cx="7242048" cy="77724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 kern="1200" cap="all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9pPr>
            <a:extLst/>
          </a:lstStyle>
          <a:p>
            <a:pPr eaLnBrk="1" hangingPunct="1">
              <a:defRPr/>
            </a:pPr>
            <a:r>
              <a:rPr lang="en-US" dirty="0" smtClean="0"/>
              <a:t>Narrative sequence: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756</TotalTime>
  <Words>732</Words>
  <Application>Microsoft Office PowerPoint</Application>
  <PresentationFormat>On-screen Show (4:3)</PresentationFormat>
  <Paragraphs>110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Trebuchet MS</vt:lpstr>
      <vt:lpstr>Wingdings 2</vt:lpstr>
      <vt:lpstr>Wingdings</vt:lpstr>
      <vt:lpstr>Calibri</vt:lpstr>
      <vt:lpstr>Opulent</vt:lpstr>
      <vt:lpstr>Narrative structure: fiction</vt:lpstr>
      <vt:lpstr>Narrative vs. plot*</vt:lpstr>
      <vt:lpstr>plotting: literary design</vt:lpstr>
      <vt:lpstr>Loose vs. tight Plot</vt:lpstr>
      <vt:lpstr>PowerPoint Presentation</vt:lpstr>
      <vt:lpstr>Classic narrative  structure</vt:lpstr>
      <vt:lpstr>PowerPoint Presentation</vt:lpstr>
      <vt:lpstr>PowerPoint Presentation</vt:lpstr>
      <vt:lpstr>PowerPoint Presentation</vt:lpstr>
      <vt:lpstr>PowerPoint Presentation</vt:lpstr>
      <vt:lpstr>climax</vt:lpstr>
      <vt:lpstr>Falling action, resolution or denouement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terms &amp; devices</dc:title>
  <dc:creator>Petra</dc:creator>
  <cp:lastModifiedBy>Sally A. Everson</cp:lastModifiedBy>
  <cp:revision>26</cp:revision>
  <dcterms:created xsi:type="dcterms:W3CDTF">2011-03-10T02:04:45Z</dcterms:created>
  <dcterms:modified xsi:type="dcterms:W3CDTF">2012-02-28T12:21:08Z</dcterms:modified>
</cp:coreProperties>
</file>